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78" r:id="rId4"/>
    <p:sldId id="279" r:id="rId5"/>
    <p:sldId id="280" r:id="rId6"/>
    <p:sldId id="284" r:id="rId7"/>
    <p:sldId id="281" r:id="rId8"/>
    <p:sldId id="285" r:id="rId9"/>
    <p:sldId id="282" r:id="rId10"/>
    <p:sldId id="283" r:id="rId11"/>
    <p:sldId id="307" r:id="rId12"/>
    <p:sldId id="309" r:id="rId13"/>
    <p:sldId id="286" r:id="rId14"/>
    <p:sldId id="287" r:id="rId15"/>
    <p:sldId id="304" r:id="rId16"/>
    <p:sldId id="288" r:id="rId17"/>
    <p:sldId id="290" r:id="rId18"/>
    <p:sldId id="292" r:id="rId19"/>
    <p:sldId id="303" r:id="rId20"/>
    <p:sldId id="294" r:id="rId21"/>
    <p:sldId id="295" r:id="rId22"/>
    <p:sldId id="277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709" autoAdjust="0"/>
  </p:normalViewPr>
  <p:slideViewPr>
    <p:cSldViewPr>
      <p:cViewPr varScale="1">
        <p:scale>
          <a:sx n="42" d="100"/>
          <a:sy n="42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s.wikipedia.org/w/index.php?title=Datoteka:DSCN6149_Effelsberg_totale.jpg&amp;filetimestamp=20050530145254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hr.wikipedia.org/wiki/Datoteka:Home_made_dobsonian,_made_by_Beri,_Okrug_Gornji,_%C4%8Ciovo.jpg" TargetMode="External"/><Relationship Id="rId2" Type="http://schemas.openxmlformats.org/officeDocument/2006/relationships/hyperlink" Target="http://austinhgilkeson.files.wordpress.com/2010/10/starry-sk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s.wikipedia.org/w/index.php?title=Datoteka:Goto-teleskop.jpg&amp;filetimestamp=20090417125502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bs.wikipedia.org/w/index.php?title=Datoteka:Hubble_01.jpg&amp;filetimestamp=20111109063100" TargetMode="External"/><Relationship Id="rId4" Type="http://schemas.openxmlformats.org/officeDocument/2006/relationships/hyperlink" Target="http://bs.wikipedia.org/w/index.php?title=Datoteka:DSCF0948.JPG&amp;filetimestamp=20070505084435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a/a7/Aerial_View_of_the_VLTI_with_Tunnels_Superimpose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esexploradoresbbva.com/imagenes/magallanes/zoom/foto_02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       Планета земја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295400"/>
          </a:xfrm>
        </p:spPr>
        <p:txBody>
          <a:bodyPr/>
          <a:lstStyle/>
          <a:p>
            <a:r>
              <a:rPr lang="mk-MK" sz="2800" dirty="0" smtClean="0"/>
              <a:t>Галилео Галилеј и Кеплер го поддржувале </a:t>
            </a:r>
            <a:r>
              <a:rPr lang="mk-MK" sz="2800" dirty="0" smtClean="0"/>
              <a:t>учењето </a:t>
            </a:r>
            <a:r>
              <a:rPr lang="mk-MK" sz="2800" dirty="0" smtClean="0"/>
              <a:t>на </a:t>
            </a:r>
            <a:r>
              <a:rPr lang="mk-MK" sz="2800" dirty="0" smtClean="0"/>
              <a:t>Коперник дека Земјата и другите планети се движат  околу Сонцето.</a:t>
            </a:r>
            <a:br>
              <a:rPr lang="mk-MK" sz="2800" dirty="0" smtClean="0"/>
            </a:br>
            <a:r>
              <a:rPr lang="mk-MK" sz="2000" dirty="0" smtClean="0"/>
              <a:t/>
            </a:r>
            <a:br>
              <a:rPr lang="mk-MK" sz="2000" dirty="0" smtClean="0"/>
            </a:br>
            <a:r>
              <a:rPr lang="mk-MK" sz="2000" dirty="0" smtClean="0"/>
              <a:t>Јохан Кеплер го измислил телескопот </a:t>
            </a:r>
            <a:r>
              <a:rPr lang="mk-MK" sz="2000" dirty="0" smtClean="0"/>
              <a:t>(инструмент со кој се набљудуваат и проучуваат небесните тела). </a:t>
            </a:r>
            <a:r>
              <a:rPr lang="mk-MK" sz="2000" dirty="0" smtClean="0"/>
              <a:t>Според него планетите се движат по елиптични патеки околу Сонцето.</a:t>
            </a:r>
            <a:br>
              <a:rPr lang="mk-MK" sz="2000" dirty="0" smtClean="0"/>
            </a:br>
            <a:r>
              <a:rPr lang="mk-MK" sz="2000" dirty="0" smtClean="0"/>
              <a:t/>
            </a:r>
            <a:br>
              <a:rPr lang="mk-MK" sz="2000" dirty="0" smtClean="0"/>
            </a:br>
            <a:r>
              <a:rPr lang="mk-MK" sz="2000" dirty="0" smtClean="0"/>
              <a:t>Галилео  (италјански математичар , физичар и астроном),кој  во 1609г.  конструирал </a:t>
            </a:r>
            <a:r>
              <a:rPr lang="mk-MK" sz="2000" b="1" dirty="0" smtClean="0"/>
              <a:t>подобар</a:t>
            </a:r>
            <a:r>
              <a:rPr lang="mk-MK" sz="2000" dirty="0" smtClean="0"/>
              <a:t> телескоп.</a:t>
            </a:r>
            <a:r>
              <a:rPr lang="en-US" sz="2000" dirty="0" smtClean="0"/>
              <a:t> </a:t>
            </a:r>
            <a:r>
              <a:rPr lang="mk-MK" sz="2000" dirty="0" smtClean="0"/>
              <a:t>Негова позната мисла</a:t>
            </a:r>
            <a:r>
              <a:rPr lang="en-US" sz="2000" dirty="0" smtClean="0"/>
              <a:t> e “</a:t>
            </a:r>
            <a:r>
              <a:rPr lang="mk-MK" sz="2000" dirty="0" smtClean="0"/>
              <a:t> Сепак Земјата се движи</a:t>
            </a:r>
            <a:r>
              <a:rPr lang="en-US" sz="2000" dirty="0" smtClean="0"/>
              <a:t>”</a:t>
            </a:r>
            <a:r>
              <a:rPr lang="mk-MK" sz="2000" dirty="0" smtClean="0"/>
              <a:t>.</a:t>
            </a:r>
            <a:r>
              <a:rPr lang="en-US" sz="2000" dirty="0" smtClean="0"/>
              <a:t> </a:t>
            </a:r>
            <a:r>
              <a:rPr lang="mk-MK" sz="2000" dirty="0" smtClean="0"/>
              <a:t>Други негови откритија се планините на Месечината,сателитите на Јупитер,</a:t>
            </a:r>
            <a:r>
              <a:rPr lang="en-US" sz="2000" dirty="0" smtClean="0"/>
              <a:t> </a:t>
            </a:r>
            <a:r>
              <a:rPr lang="mk-MK" sz="2000" dirty="0" smtClean="0"/>
              <a:t>докажува</a:t>
            </a:r>
            <a:r>
              <a:rPr lang="mk-MK" sz="2000" dirty="0" smtClean="0"/>
              <a:t>њ</a:t>
            </a:r>
            <a:r>
              <a:rPr lang="mk-MK" sz="2000" dirty="0" smtClean="0"/>
              <a:t>ето дека </a:t>
            </a:r>
            <a:r>
              <a:rPr lang="en-US" sz="2000" dirty="0" smtClean="0"/>
              <a:t>“</a:t>
            </a:r>
            <a:r>
              <a:rPr lang="mk-MK" sz="2000" dirty="0" smtClean="0"/>
              <a:t>Млечен Пат </a:t>
            </a:r>
            <a:r>
              <a:rPr lang="en-US" sz="2000" dirty="0" smtClean="0"/>
              <a:t>“</a:t>
            </a:r>
            <a:r>
              <a:rPr lang="mk-MK" sz="2000" dirty="0" smtClean="0"/>
              <a:t>не  е облак</a:t>
            </a:r>
            <a:r>
              <a:rPr lang="en-US" sz="2000" dirty="0" smtClean="0"/>
              <a:t> </a:t>
            </a:r>
            <a:r>
              <a:rPr lang="mk-MK" sz="2000" dirty="0" smtClean="0"/>
              <a:t> на небото туку јато од ѕвезди-галаксија</a:t>
            </a:r>
            <a:endParaRPr lang="en-US" sz="2000" dirty="0"/>
          </a:p>
        </p:txBody>
      </p:sp>
      <p:pic>
        <p:nvPicPr>
          <p:cNvPr id="4" name="Picture 2" descr="http://1.bp.blogspot.com/_tze6FnOr7Fg/R1CPrvkYSJI/AAAAAAAAAB4/wBoogaM3RFQ/s1600-R/PortraitOfA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208" y="4800600"/>
            <a:ext cx="1691392" cy="2057399"/>
          </a:xfrm>
          <a:prstGeom prst="rect">
            <a:avLst/>
          </a:prstGeom>
          <a:noFill/>
        </p:spPr>
      </p:pic>
      <p:pic>
        <p:nvPicPr>
          <p:cNvPr id="39938" name="Picture 2" descr="http://www.physics.usyd.edu.au/~stello/KeplerJohan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9572"/>
            <a:ext cx="3890580" cy="2278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4431268"/>
            <a:ext cx="2667000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rgbClr val="C00000"/>
                </a:solidFill>
              </a:rPr>
              <a:t>   Галилео Галилеј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57600"/>
            <a:ext cx="381000" cy="3048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4431268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>
                <a:solidFill>
                  <a:srgbClr val="C00000"/>
                </a:solidFill>
              </a:rPr>
              <a:t>Јохан Кеплер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2400" dirty="0" smtClean="0"/>
              <a:t>Инструменти за набљудување на небесните </a:t>
            </a:r>
            <a:r>
              <a:rPr lang="mk-MK" sz="2400" dirty="0" smtClean="0"/>
              <a:t>тела денес (телескопи</a:t>
            </a:r>
            <a:r>
              <a:rPr lang="mk-MK" sz="2400" dirty="0" smtClean="0"/>
              <a:t>)</a:t>
            </a:r>
            <a:endParaRPr lang="en-US" sz="24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 descr="http://austinhgilkeson.files.wordpress.com/2010/10/starry-sky.jpg?w=6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3480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http://upload.wikimedia.org/wikipedia/commons/thumb/e/e6/DSCF0948.JPG/220px-DSCF094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91611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upload.wikimedia.org/wikipedia/commons/thumb/d/d3/Goto-teleskop.jpg/220px-Goto-telesk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916113"/>
            <a:ext cx="19192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http://upload.wikimedia.org/wikipedia/commons/thumb/f/f6/DSCN6149_Effelsberg_totale.jpg/220px-DSCN6149_Effelsberg_total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1916113"/>
            <a:ext cx="15113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http://upload.wikimedia.org/wikipedia/commons/thumb/3/32/Hubble_01.jpg/220px-Hubble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3609975"/>
            <a:ext cx="485933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http://upload.wikimedia.org/wikipedia/commons/thumb/0/0a/Home_made_dobsonian%2C_made_by_Beri%2C_Okrug_Gornji%2C_%C4%8Ciovo.jpg/220px-Home_made_dobsonian%2C_made_by_Beri%2C_Okrug_Gornji%2C_%C4%8Ciov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413" y="4460875"/>
            <a:ext cx="1800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mk-MK" smtClean="0"/>
              <a:t>Многу големи телескопи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95288" y="1935163"/>
            <a:ext cx="8291512" cy="4662487"/>
          </a:xfrm>
        </p:spPr>
        <p:txBody>
          <a:bodyPr>
            <a:normAutofit fontScale="92500" lnSpcReduction="10000"/>
          </a:bodyPr>
          <a:lstStyle/>
          <a:p>
            <a:endParaRPr lang="mk-MK" smtClean="0"/>
          </a:p>
          <a:p>
            <a:endParaRPr lang="mk-MK" smtClean="0"/>
          </a:p>
          <a:p>
            <a:endParaRPr lang="mk-MK" smtClean="0"/>
          </a:p>
          <a:p>
            <a:endParaRPr lang="mk-MK" smtClean="0"/>
          </a:p>
          <a:p>
            <a:endParaRPr lang="mk-MK" smtClean="0"/>
          </a:p>
          <a:p>
            <a:endParaRPr lang="mk-MK" smtClean="0"/>
          </a:p>
          <a:p>
            <a:endParaRPr lang="mk-MK" smtClean="0"/>
          </a:p>
          <a:p>
            <a:pPr>
              <a:buFont typeface="Wingdings 2" pitchFamily="18" charset="2"/>
              <a:buNone/>
            </a:pPr>
            <a:endParaRPr lang="mk-MK" smtClean="0"/>
          </a:p>
          <a:p>
            <a:r>
              <a:rPr lang="mk-MK" b="1" smtClean="0"/>
              <a:t>Атакама(пустина)-Чиле .Телескоп составен од четири телескопи</a:t>
            </a:r>
            <a:endParaRPr lang="en-US" b="1" smtClean="0"/>
          </a:p>
        </p:txBody>
      </p:sp>
      <p:pic>
        <p:nvPicPr>
          <p:cNvPr id="35844" name="Picture 2" descr="Datoteka:Aerial View of the VLTI with Tunnels Superimpos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96975"/>
            <a:ext cx="7116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Докази за обликот на Земјата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Заоблена морска површина</a:t>
            </a:r>
            <a:endParaRPr lang="en-US" dirty="0"/>
          </a:p>
        </p:txBody>
      </p:sp>
      <p:pic>
        <p:nvPicPr>
          <p:cNvPr id="43010" name="Picture 2" descr="http://etc.usf.edu/clipart/35800/35887/earth_35887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7534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Патувањето на Магелан</a:t>
            </a:r>
            <a:br>
              <a:rPr lang="mk-MK" dirty="0" smtClean="0"/>
            </a:br>
            <a:r>
              <a:rPr lang="mk-MK" dirty="0" smtClean="0"/>
              <a:t>(151</a:t>
            </a:r>
            <a:r>
              <a:rPr lang="en-US" smtClean="0"/>
              <a:t>9</a:t>
            </a:r>
            <a:r>
              <a:rPr lang="mk-MK" smtClean="0"/>
              <a:t>-1521</a:t>
            </a:r>
            <a:r>
              <a:rPr lang="mk-MK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ire\Saved Games\Desktop\Soncev sistem i na[ata planeta\450px-Magellan_ps_27s_voyage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400361" cy="4648200"/>
          </a:xfrm>
          <a:prstGeom prst="rect">
            <a:avLst/>
          </a:prstGeom>
          <a:noFill/>
        </p:spPr>
      </p:pic>
      <p:pic>
        <p:nvPicPr>
          <p:cNvPr id="45058" name="Picture 2" descr="http://atlantismaps.com/Ch4_images/img_0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257801"/>
            <a:ext cx="2009671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Доказ </a:t>
            </a:r>
            <a:r>
              <a:rPr lang="ru-RU" sz="2800" dirty="0" smtClean="0"/>
              <a:t>за обликот на Земјата</a:t>
            </a:r>
            <a:br>
              <a:rPr lang="ru-RU" sz="2800" dirty="0" smtClean="0"/>
            </a:br>
            <a:r>
              <a:rPr lang="mk-MK" sz="2800" b="1" dirty="0" smtClean="0"/>
              <a:t> Патувањето на Фернандо Магелан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mk-MK" b="1" dirty="0" smtClean="0"/>
          </a:p>
          <a:p>
            <a:r>
              <a:rPr lang="ru-RU" dirty="0" smtClean="0"/>
              <a:t>Португалскиот морепловец и истражувач во 1519 </a:t>
            </a:r>
            <a:r>
              <a:rPr lang="ru-RU" dirty="0" smtClean="0"/>
              <a:t>година со </a:t>
            </a:r>
            <a:r>
              <a:rPr lang="ru-RU" dirty="0" smtClean="0"/>
              <a:t>пет бродови тргнал од шпанското пристаниште </a:t>
            </a:r>
            <a:r>
              <a:rPr lang="ru-RU" dirty="0" smtClean="0"/>
              <a:t>Сен Лукар</a:t>
            </a:r>
            <a:r>
              <a:rPr lang="ru-RU" dirty="0" smtClean="0"/>
              <a:t>. </a:t>
            </a:r>
            <a:r>
              <a:rPr lang="ru-RU" dirty="0" smtClean="0"/>
              <a:t>Отпловил </a:t>
            </a:r>
            <a:r>
              <a:rPr lang="ru-RU" dirty="0" smtClean="0"/>
              <a:t>на запад во водите на Атланскиот </a:t>
            </a:r>
            <a:r>
              <a:rPr lang="ru-RU" dirty="0" smtClean="0"/>
              <a:t>Океан. Продолжувајки </a:t>
            </a:r>
            <a:r>
              <a:rPr lang="ru-RU" dirty="0" smtClean="0"/>
              <a:t>да пловат во истиот </a:t>
            </a:r>
            <a:r>
              <a:rPr lang="ru-RU" dirty="0" smtClean="0"/>
              <a:t>правец,само </a:t>
            </a:r>
            <a:r>
              <a:rPr lang="ru-RU" dirty="0" smtClean="0"/>
              <a:t>на запад, еден од неговите бродови во 1521 </a:t>
            </a:r>
            <a:r>
              <a:rPr lang="ru-RU" dirty="0" smtClean="0"/>
              <a:t>година пристигнува </a:t>
            </a:r>
            <a:r>
              <a:rPr lang="ru-RU" dirty="0" smtClean="0"/>
              <a:t>во истото шпанско пристаниште, само </a:t>
            </a:r>
            <a:r>
              <a:rPr lang="ru-RU" dirty="0" smtClean="0"/>
              <a:t>од </a:t>
            </a:r>
            <a:r>
              <a:rPr lang="mk-MK" dirty="0" smtClean="0"/>
              <a:t>источен </a:t>
            </a:r>
            <a:r>
              <a:rPr lang="mk-MK" dirty="0" smtClean="0"/>
              <a:t>правец</a:t>
            </a:r>
            <a:r>
              <a:rPr lang="mk-MK" dirty="0" smtClean="0"/>
              <a:t>.</a:t>
            </a:r>
            <a:endParaRPr lang="mk-M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        МАГЕЛАН</a:t>
            </a:r>
            <a:endParaRPr lang="en-US" dirty="0"/>
          </a:p>
        </p:txBody>
      </p:sp>
      <p:sp>
        <p:nvSpPr>
          <p:cNvPr id="44034" name="AutoShape 2" descr="data:image/jpeg;base64,/9j/4AAQSkZJRgABAQAAAQABAAD/2wBDAAkGBwgHBgkIBwgKCgkLDRYPDQwMDRsUFRAWIB0iIiAdHx8kKDQsJCYxJx8fLT0tMTU3Ojo6Iys/RD84QzQ5Ojf/2wBDAQoKCg0MDRoPDxo3JR8lNzc3Nzc3Nzc3Nzc3Nzc3Nzc3Nzc3Nzc3Nzc3Nzc3Nzc3Nzc3Nzc3Nzc3Nzc3Nzc3Nzf/wAARCADwANIDASIAAhEBAxEB/8QAGwAAAQUBAQAAAAAAAAAAAAAABAACAwUGAQf/xAA8EAACAQMDAgQDBgUEAQQDAAABAhEAAyEEEjEFQRMiUWEGMnEUI0KBkaEHUsHR8DOx4fEVFiRDRWRyk//EABkBAAMBAQEAAAAAAAAAAAAAAAECAwQABf/EACcRAAICAgICAgICAwEAAAAAAAABAhEDIRIxBEEiURNhFDIjQnGB/9oADAMBAAIRAxEAPwDzTVC54rBcyxmTUZG0HOSO1K+7rdYyCQ3Ec1AbjEGF5PpWb2eg6JHaB2JHoeaaCQczHuKiLuYgQBkzTvFcjngYFGhU6JbdwbgScekYo0XLTiN62gJg9jiq0eZSAVBnuaQvjaQfXj1rmjlMOe8bahpBX+YcwKhe4G4DlYlTQ92+HlTPp9PrUN0lQyhjtHHvXKIZT0WCAXFl3EqPw5roeyFBgkDsSc1X6fc0mW44nmjRZZxLcx5aElQIO/R1tXZX/wCMfpT7OvDEtbsyRzIoK7ZfcBndV50/Qrp9MCXWT83Y0JUkGLk3RDY1GpYbgQgGNoqK51G6qQbvbyiOTRur8K0jbgBPoeaqrC2r9w+IRt4/tQjT2M1WiSz1C+8mCYiCORUp6heVJYK0tyRkVPYspbRtjKbnp7UJqkWdoJAEdu9FNMRprsksa5Q4a8GK8mGPFMTVidtu/dQT/Oc0A19S0OARgelOBF64VtIWG6FApqA2i7TUau5a3WNVcaMf6hn/AHoa51HXWWj7TeU+ouN/eoNJp9QtwwkKDRV1WFxlIC+aMcT+9C/2FQvdCHWtaUhtdqFg4++b+9MHWdc/za6/AIiLrf3qG/Ztv8ybbn7Ghr1g2lUsDPaOI9aYRun0WK9T1quWOt1DjkTcYx+9EjqWruAMurvrOCPFP+RVFbZ1l1XcOCs8inpqSmSGgmDPcd66gpx+jRr13qunRVta/VBNv4bxgfvTNN1jqNu5dvWOoalLl0+dlvNn61XN4b2AAV9Q3GKgs3Aoh5I7AHj1pLbHjBJ7L/8A9U9aH/2vUP8A+x/vSqsCXWAKuu05H0pUP/Snx+ga7aDM3GTxNCskNgfvVhqN7qflABmSKFcE5lT34rrOqyCNojORkTxXH8ild0iO2am8I7ySRB4zxUbN9yS4YFcLTJiyjoFuFEG7Bc8CogzKxYER6MK4yOQfXvNJbXE8jMg05m2EWbG62Du9zGadeRVttJ8wb5SKN6fp9qboDLxmcT3x6VDrrY3MQJIzJFLeylfEj6bLhguTFWrsxtwVAfkGY71V9OY6c7uQcnE1YtctbA29TuUrtb8PuKWStlIOokSrudTncOM81LqtfA+7VjtXNR7wWRbfJ77pqJ9JcuFgFcs38s4rtewJS/1AtTrLl4fMYHGeKHVisZHqc1YDpF5yB4dwknOKIXo93as6a9k5OyjzgvYv48sntAuj1Dtt88Ce5iiNS+q3QCIzmmjQ6mwCFtMo/EdmRXTduW5bx7kMpBEcn6UVKL6DwklsCFu49wEFZBBMiaudJp9qhFSIyWAiT+tDaLV+FB1A8RThlCjI5qzu3rHhi5ZRggHAImaEmJFbJrFtbqMVLG5zETjvQy3FRP8A9jOa5Z1gWLcie49KFuXVuKiKUGTAyCPel4luVHLy2Ye4GzIhZqLeTKMjFR2iRUN8hlKvmDgg80PaGp82wnwwcmcD/Ip0tEX/AGC/sq3AjWLhW45+VvTsQaHANu538p2/nU2ksgw5bcQ0EDH51LdS28gsQ3IP5xRugU2P0oTwjZ/EM8/tTUtMrS4KjJkDtXNEIv7iu71PvBog92AJkZ/Opt7NEVa2dGn1BAK2iQeCFpVzYRhWuR2xSrg0d1TITtB2gj9aDDLL9o4qXUkMd37UMSqsSDyO1BILdEjHecmVGZ9Kgvk4gblPM0y8D4Q2HmnDcLKiQXgx7GnqhOV6BVYqX8oaTM+lPtp5QWgYyPSmCACFIB20+0ADAckjvTmctbd7/wBvKYgzAHbGP964h+1WnDIoaBDfnzQdp2BcICJGM80RpS+IUBoxGZqbVF4uwc6a99qFtQSPY1ddM+HL+sdQUYnso/qatfh/orMA7LvLZJPavSuiaBbFsK6KBAxWDP5jT4wNkcEMceU9v6Mz0v4FbaDeKoAOEFaHS/CHT7YBayzfnWosBY8oxFEqABxUY455NuQj8iS0tFHY6BoreE0dsUUOn2EWFsqPYVaCP5f2pHJ4pv4i7sk8s32yg1PRtNeVgyjIj5RVHq/hDT3Ffatp8yAyxWzvL7UDfxJBNQnCWN6ZaGSVHknXPg46Ylzaa2JncnH6VmNX069Y8ttt4PcYNe83XW/ZZLoDAg81gPiTpiWbm8Wiq+1XweVK6Y6x48napnnCqQHVro3GCQQZkdpomwlqLju+1ggKjYTuPpPbE5ovWaey1yHWD2YYz71U3lezdVgCyq0lZI+omvUjNSMGTG8bJQEdWAHeM81ACygiYzBE006ksp8sRTF1Q8J7fhqWYghzlhE8fWmSEckH2FDTtxJjnmlciCHW5C8wZigtJqCtxSpIM8+lFF1cXDvO8mYAwfWg1sMaaFp7jW3HmifU0QHjykGDkkHtQ/gsVOBkT2qWw4RfCuBSIw08H2oNDwk7phAMgHa2felTQoAiXx9KVJovTB72GBYD8u9D3GLICSCOB7VLf37i27AECouCd3I9KZEZW9Ebfd2zAkjtXULNbDMFAnmODXbh8hK4BNC6jUXDtVTFMlYraj2de0Q25R5p4rmpwqmNs+9TaG8WuBLrfQkUXc0vi2gGVSJwwxXcqezlj5xuIFobjCQ7GR8p/pV90LStrNTbWJYsFX9eap7WlvC6NoJ5PBrf/wAOumF9c18K8WRkPyP8zUfIyKMG0UwQd76Rr9LpU6cEtBJ4zGB9avNJcD/WqW++zUMdSjWw3JPcVbdLfTuq+HdUgcGvFhFuWzVkdqy8swqCIqWSBxih1JAJEUO+pYD181ei5rGjKo8mWKufakWPOKHVyFxionvAfMxovKkrYVG2EXCSORVffU5E/WotT1jS2JD3lX6mgx1XSXW8l9Wn0OKyZssZdFoQkvQQ+nt3VI3MMcrWR6wdSgv6a/5xBKN2YVpNXedE8Sy4GJzwRWc6lrPtFpmIXE4jj1qMJJvovjTWzz3qm5AXn/uq5XTUI4XDH0/tV71Qq6PaZY5g1lnVtPf8pIIODXs4flEh5PxlfpkbKFZlYSQxzTrdtS642k91qVY1VoXAuQYcfrmh3vMIt7tpQkjGZrR2ee9O/QTcsohC2zuJyKfayCzYIx9KDtM7KWLgipRqJiD2gk0KG5ILa+AoLIPbOamtarbCMqwCG3EZqte8whSIxmanRvKmAcT+uKFBiyybWWnYvcRS7GWMASaVBNpyrEG4DBj5TSrqKcht+ZgzkcVC4kRBImMGi9VlydoWc4mgLpAf5hmlWxpaGg42yfQCmMqXQBmfUdqnayPC3DJNMtQYBgRFMmRkndMfpLSISzGYHpVppgWtSqq05qha45cqBEVZ9OcPaZWaT2E5/wCqWafZbBNJ8S1UwMATAEjmvS/4fPaXS6u5EuXGT9K8xsI2/BAVRmtx8C6hlbUWV8wdN0fSvO8q1G0eio84M1nWL2muWilwqWPAiaw199Z0rWi/pd8DOxgQGHtWr6R0vqWu0us1yX7di1a3Za34jvtHABwBWTX4lvXNcem9ZsJcU4LosMnftg1nhDJXJq0LDhF8Ls9A6D1u1r9FuJIvxDIcEGrBrTHTi4V5M/Ssf8LB9L1E6cKrhz5GGZHY1uNXdNqwRdAGIgGjGV3fSI5sf450vYF1DqKaS1LFRA7msV1PqnWup3Cuht3BZBy3Aq/+6v3gdQ0pMhScTRPUHRLKqreDZkA7BLOTwoHrSKbk77HilDVHn9/ourdp1eow3zeeTVx0b4Xtau0/2fUXFdeCTgmrHqHWen9FvLpuodKvqSgb7wruIPqKls6rQ3LA1/Rbu1o3NYIiR7VSfNLbKqba0u/YPoxqtDfOi1oJDDysRINV3V9GbNu5yMz+Va8dS0fUdHDuvixx3BrG9T1lw77Fw7wpMH1qSS5XEEObbtUZHW7X3Cc/SqDVEJdDhAZEZ4P5Vp9dZgSYx/tWcvqHbbwASMD3r1sEtEfKjcS16NYFnSG/cGGO0g8Gu6rp+j1KEG2FuEYYCnBmPREt21JDXMt6VNZbcrqRtYLIkRUpSlycrL48cOCi0Y69au6TUPZuZCnFPgLa+XG7B/z8qN+JbZR7F4T5htP5VWG6blvYBJPEVuhLlFM8fJFQm4k9txCnaCRgmJxRdlNpVGIyYyYgUPssJasPYuM14qfFtlYCGcQZzIqa3bZiCpDNgACuZysJ8Z1x4O6MTHP70qIFpCASyz+X96VIW4A10uSxzJgCq/UWt0Fc9oqwuBj5UM44FNVGKG4NsA7ckTn257UE6GklLQNp94thWERwDTNWnggCArt2Box7SLaNxnAYgwv+39aAvKz3C7PMEDJ9hRW3Ys9KiKxb5LETBmasOn2Szl/lBwJxQ9i0zs1tTAwTPpVlbPmFtTheATxXTYMUd2EWka3fa2SpO6CymQRx+leg/wAPNCL96/qD8qrsA+vNYDTAC6wIDT7+9epfw8AHTrxAz4pMn0ivP8l6o9JNxxOjU6db2mtsiGLZ/COCPpWZ1Xw3olvF9Pp2Zi07S0L9CBWnd57j2rgVEl2OAJqH429RejPGbi79gvw3oFs6hwyqCnJX1PNM+KNWVdbacbskVZ9OIWy78FjP5VQ9TtHUaolVnOKE/hhUV7DB8svKQPZuor20ZAx9T2rQ6DSWbeu/8iTvuR5VYSE+npVPpenE5aRjE1caYPYtgRPrTeK+L2gZmn0yt+OeiW/iK2jK6qdylgxHI7g81mD02zoLFvS2X33FYkOhOJ5zW11Ts8+RgPaqXUaNr90C2pUH5iaHk5JTY/jvgqYN0zRJIIuMSVJM9hVN1xLa3WXaFAJgxW0s6UWUCrxEYrE/EULqmkhvNwDUcdqRaM+UmzPaz/TLTkLWY1UpfGxTKgkkc1pdcfKduRGBFZq2De6ggORur1MGk2Jm3SLK9cbSae21szaYDcvNE6PUeLZeSPJwe8UN1VPKtsHaGAj3rmhttb0dyQA9yFURnmlpONjSbjOl0AfETF7di2ADJLQOwqmRIlVXcSDPt71ddRIu6plGUspt5980IQFaUwfYRWrG6ikedmhym5DLGllVMEyYbbRaKlsAqzSBgx3pivcIAMgdveuKxKwSPpRdsZKK6CAUIBxn3pVCLYjk/rSrqDyHMZOAIkxBE11tj29zHaYMwOKYxW0Sjz58EECRTE2pbZd8sQBMRAz/AMUKET2OuhL1wokgRgn2FN0mmE3LL290XNu4A49/2pKSr4+n1HeuJqT4bKRJYiSfaim0FpNhGit3H33AoURtCx2rhUg7o4z+/airFxNjMxI4kDvSsWVuYz8rMQe2P71Jt2y6gkkTaBcF907mAI4x/wB16V8B3FXRXk3RLSO/Irzq1aCk2wo8o5BOTFbL4PY27rA4EDcBWPyv62asauDRvLO64e5ApmuZdq2RktzFEI9tbW4YFVPU7d0gajSIbjoCDiT+lTtRhS2zLFcp7L+zZZrPkAjiqa6fC1JtgS84k0rfxLZ0mkVbgYsBBEQRWd1fXrQ1H2i6CouGVJMGKnmnGaXFFcWHI27WjYq/gonj7QCYkUZbI7QR61kL3X9NrtCLVglnJCqveautLqSgW3dMMFz9aOLPxdUJkwyS2XBAIoe6qLmKQvqU5mq3WapvEUbgAT3MAfWrZs0VG0ShBtjtfqha0ztMe1eadU1Hi6lxJ5PNX/Vuol5Ack5gCslduEsTJBPtUMCcpcmboQ4qgTW3iE5iKqOn3N3VLThRsDSPciiuo3fKyEkzMwar7DKly0yMSVaSvcV6UV8WRyyqaNFcsK2ue8yhlJ8ikYFB6zULpw5ZQX4QUYdQtq2LjiQOxMDisvf1Ju6kyCWnM9h6Cp4oOT36K+TOMFS7YiCwYkqSxkwODXFjduZsTBHtXLjBRhsntSsqzECR7zWxdHlSe6HvO6ciR/SnW0BuARg4j2pDyuWUEERFOARbUqT4u7IIwR6zQHWuzmy3/i0q5uY53RPalXUw6O3Sn4lBcDGTmobPmOfKQee8UtwLQT5uIrpZQJMYP7VwqrseZJO2e/5Uy0AXAJ7flUiX0csm6SRx6+1dtrvYEpsPqRig9DR+TtBGmOFyyiZMHPaiLYQI4Kt4hA2ERAM5kfSorSwh8mR3B4qaxBueaTJBbkVJs1JaLDpyqbg3IH3Rith8OW9usBCwgAwc1l+kK4uLctpJBmT2/OtPodRsvW1TzXWB3NOAawZ3bNKfGJoep9UFlCbQwOS1Q6X4kVLJ22QqqCGZjBNUXVtSNLaZrsEK8CqzXdZs2lNq26+G5yfXFZ8cJ3aIvg1SRreo9b6f1e07mzsvoJFxAJJ9PesfdPiX0fVW7zW2aMrnH7UF8Pa/7Jdv3bo3jlQatepfE2n1emFnwvOpBB9fWKs4yUneysJSgqitBvTuo9K0F1Tc02ZgF+Sa0F3quh1ebV8Wrq/KGOG9pryvW3z9rF1CdrZAng1Fb191FUs5KDB+vamfi8laYkpJy+R7DpNfuAU5M4NBdV1G6WER6TWZ+H+vpqbYtXPK5GDPtRusvlFXdxEk1jeOalxY/BJ2ip15PiyxxVLqbrKr3Dj0o3Xarzx3JmqHX6hm8oMgmvRwwY8pcY2wHqF83CIGZnPeoFcbt0wxzgVI77tygQwA20G153ZQzADgSa9CK1R5Oab5WXGvvNd09hA2HXzDvIoJVXDLO4GZipLcuqWysqVG0+4ninqsW13YMZnvSL46KyfJ2yAyTtcZPtUltggUsoaP3rpG2czn1pjkbJAP8oNMJSWzqkbwCQQRyO1Ot7XY7hMfkaitmZABn69qlWQCBie31o0I27DE0ysitKZE8f8ANKmLq1VQvlwI+WlQ2U0VTLF11M7pxA5zTdVPi7WkQOKNBG4bRn/ag9WpFwvtMNxTJ2yDSUSEFAVKkzVvbe0SqhXMDme9VtiwWdWKkKBOe9WVsQ5O4E+goTZXBFhVqMxJiMVIgHiwkqoye5qK2wCgyQfT0qS2ZudySY3A1BmqNml0l6zprNtEg3WAMBZgevNTtcOitNqnYhiIWcRPtVJZvh+oFzO1SFj0o74n1QvdOi3AbcDHeM1jcLlT9hyTY/qV979kW3YFSgK/WqtbKai4uxu8AsPzmmPrhdtWRbxttgH61cdH6Q+reCYQSS08U39IjY+MXch2m6JrHseNacMpjkU7U9B1iq9wNaJXmBgVaHVv0a0dNdhkjysP60Pqup3r1uUBCMOQKy8stmhZ29royms0t0vBZNw/lkUFbRbGpW1fG5CQYHbvVvdG1jJMt61WvH28s4wF/pW+Em1RPMlXJDdO7WCt9DADcD61on1qmyhucHvMQayF66wI2SFyauxcS7pbYuEBmU494rskE6bJ4pWmiPV3tztDZE8/rVbq2DIjCdwMjGDTNZfKFCMDG6mNcEkg/KSQKtCFE8mVdAl24rENIBIMz69qEdJUE47xU+ottc3MOOaGibY9a0x6ME3bLnRozWLLSIVQCOME1ITEhvwgTFANqTp1s8/6QDfrT7OsW+5GBuqfF9lnNdWTO42yFxuxiogIYAkhfUURqLbIziT5Tg9iaiNuSXP6f71yOf7HIgW3u2zPeusQQwUrmDinABBAMjOR3pllTuIAGZBP17VyOdeiZbUgEbRjvNKp1VwoAeABxSrhqALoggxBHr6Um+9UCIImM0Puu3C7qhIXOOwou2JTxD8pHFc9EoK2RlmlN6gxj6U+wPDBKmdzfpTihBEFgZ7SJECn20IJlRgcTSt6LR7JVUnmRNSWxLqTIWcwa7bEAI8gc/8ANTaXYb5A2qpJiRJFSb0aYj1L2Ed1A2AruM8SSBRGqtG5pxcmQqiTUNjR3dXq99xjs5H1qw1gQkaeyN27BqUpK0Skm2U3QbJvXyhA2iG3RkVt7Oq0+ktuoveECuW9ap9N0v7Fp1dAS7mT/aq7qN03JdmZkB7YpZf5J2hG9Uae9dt9YUkMcpsQ957/ANar/iW9b0Ol0+gtsN6qA2096zVvrV/TMVs2trAYmm2blzU3hqb7+I3pNH8LTt9BiHJde695yAUTIkfSobtk3fvFkwIxxU2mvKiXBbGHMccmodDcJvlSTAMQT3pkqtjym6ortWALluQAABxU9+/uW0qhQEUxH4j3zTOpEm5dHLcD9agB3IquTJTBqyVpAT0DPdW4RuXcsgkUwMttGQT54JaJIINKyp3PJELH71y+pRUwJ2nvV1rRmlcthOv8FLtw6VSbD5XcIIoGwu+9Cjv+tMt6kxsYnaTgUXpbBGqzEBQwIPtNdVdi2m1RL1qzbW3uSJBA9hVMjm2wYcjtWj1ih7DtfdAba7gjZJMgRjI5P6VnrxQ5tNIKjcIiD6U+NfHYmd3O0FabV+VfEeRuMp34o62dzKFIzn8qokBG4K1WPT7ypc2XTMjB5iulH6Bjm26Yb5hbYkfSK6RPODtEe+f+alndbAiQDuAI9ormw7A0gxxE81JGmWhpuNONsfSlUgtNGFEUqNnAj2nsXmUAgzGKNFtPCQQd0ElZzNRXCAGkSAZmeZrgLMw2SpJ9eKV2wxSRNZTyj8IPYinAlcGI4M4io03Lchmk5z6j/DTkwACssCfNOIpGUjQVa2+XaYOc+h/6pWGCsGUCQAcDMzTLcOCqwR27GakRCCCoO71BmkaKKbssrLvdBFogLO3sIJ5NW3T9La0yliu524Pt6ms7p7ot2wATuY+Y+tXGm6hBCsRAaM1nnGugZLYXqtVcIcs227wAOBNZzV2dztuYbcRHAFWOruh9SQQQiqbjxzArOXNQ1664TCTIUnt/3T4osg1sYyAblwGkQQc57U1AwthFY4kmDzS3eJqBAGDx+VWeg0K6i5ZUxt+Zj7dqu3S2NdIi37bIzG0cxzROhs/cG4pBIyR9anbSm+20BVDTt3cCp9F91Z2PtBkK31FRlLRyd7Krq2mdvvEQlokEelVlwg6cRyoitHr9QgcBF2lAZjvHes7q2UXLhHyn09ariba2CbaRWruK3HWZESF/rUmoebefw8fSkxXa7DDRBpy2WfTgwCGGM1pZCN1SAbVs3L6lBgsOeKuNTfGhsbCDuYevJqAi1olJukblMgTlqB1V59UpuXbwwfIhYmATmjTm/wBAbWOP7ZGt5mF4tJLrnPuKYAIJg0kAjytBODmuuwZypJieaoZrHOJHlB3GkktkiCDzTVHuYmuyZIAmuCmH6PW7G2OSUGKsw6tBRpWe3r9KzvywO/0qWzduWX3AkcHOanKH0VjlfTNBNvuDPsTSocdQtkAtYz3zSqfBmjnD7H7N24tmBmfSnp5RuWVIHAroBBnfMiAkAAU4D7zaRgDIilsbshYsxRoBBE+9dJbyFFXzehp9mWMgEFvT/PpT9ks0EBRty+KVsdHEJDggGfbtRBZ90sTJ8xk/70Fq9ZZ09zZbUPcA+oJqtbU6i9cLGVWcr/LRWNyFeaEX9l3duKCuzLdzECibWptmC2RukgHvFZxL9xrgRrpCLwYqT7ay5fCnOORXPDYv8iLezRXLrfY7rljL2lE+26qYnw9xjHIzTPt+62EYMFPc9q4GDqQTOMe4oRg46G5RfQRp4N0Ngs3PtirbplwIytyhkQDmqS3vaGQMRvjHOamt3rltfDYEqDIaMgUJRs6rL1NYljUBcbAZE57Yp2t1KDVE2sLMwOwNZ9tWCZY5JwaV3WttLg5J2wew9aT8TbDaih/VdWrX7gTaFHEjNVN2+SGAjNc1d5rjs3mjkzUVlbbqHe6QZyI/rWqMOKM8p26RPY073mM8dz7URqtdp9MRbtgMba+VRxPvVfd11za1q3IXgkdxQ6gAMWkk96bhbtivKoqoj77PfuG9eYFnJJjtTGIwAAAAR+VOb5SpbOI9OK4LTbZz5jVOiDtjEbawniZpwFtpJY7iaaUYnbEn0FO2gCf19q4A9EECPc5pWwN0mPSmkYXaSZFGaHp1y8yk4Un1oN12FRb0iO/tKblC8xgV2zp3uEmCB2mrZunot4QJUkQR3om4lmypO6AMKDyak8n0aI4H3IBXSYH3w4/lpUX9r055tye5mlQ5TKfjxiW4GRgZERGZyP8ADXYVIZTkwCT2polcgMBPcVGjrcvbWMIO5FToo3SEdaiMG+ZgJHpQeq1bugR5ChZCAROK7rlWz/pOTIiaBuh1ZVg5AOarGK7Ms8kro4b0wdo2gwJrquxUKvykmoiGVRJ8sk7SakRjiVEcgTVCQ6FU44OKa6zJBJHb6VNY2m6Fc+Uggk9jT2shWgZ9ByaFjcbBnN3aokRP81PV3KBWwOJooWdu1tsn8IB/tRidOU2w9+VVckA8/wBu9K5pDrHJvQPYvG1bXadzscbsQB70Nd6jcZmHf9cUbrtPbupKDYIgfWqb7PcDsgEwcmO1CCi9jTlOOkTXdQp2tmRn0g125c32hAODx+VBwdu0nvxNOgrET9KpxRBzbGtefIP6U3cx4wDmBxTwpZziJqW3aMiCM9qa0LsarwCrCG+lcHOeI4pz7S0sTNcI2HbGR6UAnLkbuB+tJXARhsBJ9eR9KTwFHck8envTlVWgKSWPoK4BERLYM0VpdHdvmEXnuasen9I+W7qCUT0OCauXfT2ECglLaASTGalPLWomrF47auekAafpVvTbTcAdufb/ADmiwbVlQEgNBx61WavqO5yum3FfUigVZ1G4uSV96RQlLcmUeWEdQRdam+xCqEACj5p5mgbxDMJafWTTtNqQ7JauHvM8EV3amDu3LMzFFKhZy5LQzaTnH6UqmFhYH3xH5Uqe0JTCUG/5vKgOST/ShNQPB1IuJtNkGFAmGE96bqrzu48MxbQGRxJqN3Bskb5ERtJ+U+tTUWUnJdINvi1fRFC/MeVzGarLsB17dx7wKd4o0jsCTAggCiVRb9vAECSuc5zTJcRHU/8AoALbXUCHiZjj86cumuK2wgrj8WKmAllWTuHf1p922pYgDMYM5pnImo2V5VvEAjk0fo2v3bioAACAD2EV1NEfmjdGalvXk0qgIJMYxSylekWhj47l0Hwmmhny57Hmo7+p3hmaSCIAnAqvt3nvvuuEEDGRild1O1wIO0AiexNIofY7yKtdEqvb8TYo5IzOAaj1uj8NGuW9wJxIPIqK26hi5Xvhewq70+zVW4CySMAZzXSbhsMEsicWZY2ROTwO1d8IKPxbjxVjrdM2nc4bZ6DtUQUOQd20gTJ71VTtWZ3ip0wGDIiZp7K9u2C6MA48hIgMAYMV24ud0DbXHuAqAdxCCFE4FOiEiB8n+1NZvPuXGanglMLJPBo7T9JYqrX5VCJ+ornJLsaOOUugOzYu6l4GT6elaDp2hs6S14hIN2Zkjim27lrTWFtqoVVzjv8AWgtV1RvOLf4pzJAFQk5T0ujZGEMS5PbDdd1BbVzfG/bwIxVZqdUL5a2UG38Ik+U1ECXQlllyYk9qcLZLl1BIGDjvVIwUUQyZZTYTtXw5tqn3agx6n6UP4bNtIHlnM+po4ol3S6fTpYW3eQsz3SxBcGIB7Y/rTLdm5EqhEtAJP60bOUfsHew9vbMqYEQO1E2tvlJJKHJMd6ltpdvILlzedxIQfSk1kqluJBKyAT7mluxuKTsl8IrjxOMfNSpodFEG3JGCc5pUKZS4gFxiF+WN3vigrl1nY72k4zz7Vt738Nvixkj/AMRdxgQyn+tBN/DT4uDeboupPuCpB/enSMrZlb7C8rbSFAEgHvUvTbxRwjNhgQRxFak/w1+K9h3dFvjOIAP9aT/w8+Kdylui6tmCgeVI4rn1QVp2Vy2bTHeCNwiQDUl8i3bBYqMYMg4owfAnxfalk6NrY9PDpt34I+Kivm6Rrp5xZJmp/jbfZdZopaRn73UHZ9ln96i0w8S6PEYFjwSZirxPgb4nIG7oWvBg5NkzRvTvgjryuDd6Nr0K8zpzTtKK0SjKU5bZWLYFm0QIVj61UhC5lyYDTHaK12s+FviCZt9I10FuPAb+1BXvhXriqqL0bqO5TyNO0EfpSwTK5GnpFQbZewp2j5v0qfSXH090KD81HH4a62lsT0fXhhmfs7f2rh6F1cgk9L1qsv8A+O2f2rpRtCwdOwjULa1CKSskAhgOJnt7VRXtO1liHYbiZCnAj1q90fT+poRbuaDWDdncbD8/pT9X0HWX7LK2i1RaPKfCYR+1SjcHT6NM+OSNrszCKHIJ2yBiaQ05usFVNxmMdqtR8O9RthZ0+oCxkeE0jP0qysaE6XTXPE0t0OY2uQQFzmRGapKddEoYeW2A6Lp9rTqWuvuaJAGQD7VFrb6pKzkiNopazUXizpatOOT8tVzq73WG1vN2oRg3uR2XLGPxgRNqrzllRmVCcgd64zhVUGCZmUOZp502YBO6IApo01wQdpn+tW0Z9nBdd7m9yYMTntRfjgI0KpB4BGQT3ptvTgwCuI7U42pcrBzStoZRZxW8NZCkqflg0mdi/mjzAfT6CnorqjRyIH6104GAuD6c8VwX2MS6wG1t2yS0CME0nu3Cy+aABANcIbacfrTgpLINmAJOK6g2FBLzAHemc/6lKo/L6H8hSrjqP//Z"/>
          <p:cNvSpPr>
            <a:spLocks noChangeAspect="1" noChangeArrowheads="1"/>
          </p:cNvSpPr>
          <p:nvPr/>
        </p:nvSpPr>
        <p:spPr bwMode="auto">
          <a:xfrm>
            <a:off x="63500" y="-11096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data:image/jpeg;base64,/9j/4AAQSkZJRgABAQAAAQABAAD/2wBDAAkGBwgHBgkIBwgKCgkLDRYPDQwMDRsUFRAWIB0iIiAdHx8kKDQsJCYxJx8fLT0tMTU3Ojo6Iys/RD84QzQ5Ojf/2wBDAQoKCg0MDRoPDxo3JR8lNzc3Nzc3Nzc3Nzc3Nzc3Nzc3Nzc3Nzc3Nzc3Nzc3Nzc3Nzc3Nzc3Nzc3Nzc3Nzc3Nzf/wAARCADwANIDASIAAhEBAxEB/8QAGwAAAQUBAQAAAAAAAAAAAAAABAACAwUGAQf/xAA8EAACAQMDAgQDBgUEAQQDAAABAhEAAyEEEjEFQRMiUWEGMnEUI0KBkaEHUsHR8DOx4fEVFiRDRWRyk//EABkBAAMBAQEAAAAAAAAAAAAAAAECAwQABf/EACcRAAICAgICAgICAwEAAAAAAAABAhEDIRIxBEEiURNhFDIjQnGB/9oADAMBAAIRAxEAPwDzTVC54rBcyxmTUZG0HOSO1K+7rdYyCQ3Ec1AbjEGF5PpWb2eg6JHaB2JHoeaaCQczHuKiLuYgQBkzTvFcjngYFGhU6JbdwbgScekYo0XLTiN62gJg9jiq0eZSAVBnuaQvjaQfXj1rmjlMOe8bahpBX+YcwKhe4G4DlYlTQ92+HlTPp9PrUN0lQyhjtHHvXKIZT0WCAXFl3EqPw5roeyFBgkDsSc1X6fc0mW44nmjRZZxLcx5aElQIO/R1tXZX/wCMfpT7OvDEtbsyRzIoK7ZfcBndV50/Qrp9MCXWT83Y0JUkGLk3RDY1GpYbgQgGNoqK51G6qQbvbyiOTRur8K0jbgBPoeaqrC2r9w+IRt4/tQjT2M1WiSz1C+8mCYiCORUp6heVJYK0tyRkVPYspbRtjKbnp7UJqkWdoJAEdu9FNMRprsksa5Q4a8GK8mGPFMTVidtu/dQT/Oc0A19S0OARgelOBF64VtIWG6FApqA2i7TUau5a3WNVcaMf6hn/AHoa51HXWWj7TeU+ouN/eoNJp9QtwwkKDRV1WFxlIC+aMcT+9C/2FQvdCHWtaUhtdqFg4++b+9MHWdc/za6/AIiLrf3qG/Ztv8ybbn7Ghr1g2lUsDPaOI9aYRun0WK9T1quWOt1DjkTcYx+9EjqWruAMurvrOCPFP+RVFbZ1l1XcOCs8inpqSmSGgmDPcd66gpx+jRr13qunRVta/VBNv4bxgfvTNN1jqNu5dvWOoalLl0+dlvNn61XN4b2AAV9Q3GKgs3Aoh5I7AHj1pLbHjBJ7L/8A9U9aH/2vUP8A+x/vSqsCXWAKuu05H0pUP/Snx+ga7aDM3GTxNCskNgfvVhqN7qflABmSKFcE5lT34rrOqyCNojORkTxXH8ild0iO2am8I7ySRB4zxUbN9yS4YFcLTJiyjoFuFEG7Bc8CogzKxYER6MK4yOQfXvNJbXE8jMg05m2EWbG62Du9zGadeRVttJ8wb5SKN6fp9qboDLxmcT3x6VDrrY3MQJIzJFLeylfEj6bLhguTFWrsxtwVAfkGY71V9OY6c7uQcnE1YtctbA29TuUrtb8PuKWStlIOokSrudTncOM81LqtfA+7VjtXNR7wWRbfJ77pqJ9JcuFgFcs38s4rtewJS/1AtTrLl4fMYHGeKHVisZHqc1YDpF5yB4dwknOKIXo93as6a9k5OyjzgvYv48sntAuj1Dtt88Ce5iiNS+q3QCIzmmjQ6mwCFtMo/EdmRXTduW5bx7kMpBEcn6UVKL6DwklsCFu49wEFZBBMiaudJp9qhFSIyWAiT+tDaLV+FB1A8RThlCjI5qzu3rHhi5ZRggHAImaEmJFbJrFtbqMVLG5zETjvQy3FRP8A9jOa5Z1gWLcie49KFuXVuKiKUGTAyCPel4luVHLy2Ye4GzIhZqLeTKMjFR2iRUN8hlKvmDgg80PaGp82wnwwcmcD/Ip0tEX/AGC/sq3AjWLhW45+VvTsQaHANu538p2/nU2ksgw5bcQ0EDH51LdS28gsQ3IP5xRugU2P0oTwjZ/EM8/tTUtMrS4KjJkDtXNEIv7iu71PvBog92AJkZ/Opt7NEVa2dGn1BAK2iQeCFpVzYRhWuR2xSrg0d1TITtB2gj9aDDLL9o4qXUkMd37UMSqsSDyO1BILdEjHecmVGZ9Kgvk4gblPM0y8D4Q2HmnDcLKiQXgx7GnqhOV6BVYqX8oaTM+lPtp5QWgYyPSmCACFIB20+0ADAckjvTmctbd7/wBvKYgzAHbGP964h+1WnDIoaBDfnzQdp2BcICJGM80RpS+IUBoxGZqbVF4uwc6a99qFtQSPY1ddM+HL+sdQUYnso/qatfh/orMA7LvLZJPavSuiaBbFsK6KBAxWDP5jT4wNkcEMceU9v6Mz0v4FbaDeKoAOEFaHS/CHT7YBayzfnWosBY8oxFEqABxUY455NuQj8iS0tFHY6BoreE0dsUUOn2EWFsqPYVaCP5f2pHJ4pv4i7sk8s32yg1PRtNeVgyjIj5RVHq/hDT3Ffatp8yAyxWzvL7UDfxJBNQnCWN6ZaGSVHknXPg46Ylzaa2JncnH6VmNX069Y8ttt4PcYNe83XW/ZZLoDAg81gPiTpiWbm8Wiq+1XweVK6Y6x48napnnCqQHVro3GCQQZkdpomwlqLju+1ggKjYTuPpPbE5ovWaey1yHWD2YYz71U3lezdVgCyq0lZI+omvUjNSMGTG8bJQEdWAHeM81ACygiYzBE006ksp8sRTF1Q8J7fhqWYghzlhE8fWmSEckH2FDTtxJjnmlciCHW5C8wZigtJqCtxSpIM8+lFF1cXDvO8mYAwfWg1sMaaFp7jW3HmifU0QHjykGDkkHtQ/gsVOBkT2qWw4RfCuBSIw08H2oNDwk7phAMgHa2felTQoAiXx9KVJovTB72GBYD8u9D3GLICSCOB7VLf37i27AECouCd3I9KZEZW9Ebfd2zAkjtXULNbDMFAnmODXbh8hK4BNC6jUXDtVTFMlYraj2de0Q25R5p4rmpwqmNs+9TaG8WuBLrfQkUXc0vi2gGVSJwwxXcqezlj5xuIFobjCQ7GR8p/pV90LStrNTbWJYsFX9eap7WlvC6NoJ5PBrf/wAOumF9c18K8WRkPyP8zUfIyKMG0UwQd76Rr9LpU6cEtBJ4zGB9avNJcD/WqW++zUMdSjWw3JPcVbdLfTuq+HdUgcGvFhFuWzVkdqy8swqCIqWSBxih1JAJEUO+pYD181ei5rGjKo8mWKufakWPOKHVyFxionvAfMxovKkrYVG2EXCSORVffU5E/WotT1jS2JD3lX6mgx1XSXW8l9Wn0OKyZssZdFoQkvQQ+nt3VI3MMcrWR6wdSgv6a/5xBKN2YVpNXedE8Sy4GJzwRWc6lrPtFpmIXE4jj1qMJJvovjTWzz3qm5AXn/uq5XTUI4XDH0/tV71Qq6PaZY5g1lnVtPf8pIIODXs4flEh5PxlfpkbKFZlYSQxzTrdtS642k91qVY1VoXAuQYcfrmh3vMIt7tpQkjGZrR2ee9O/QTcsohC2zuJyKfayCzYIx9KDtM7KWLgipRqJiD2gk0KG5ILa+AoLIPbOamtarbCMqwCG3EZqte8whSIxmanRvKmAcT+uKFBiyybWWnYvcRS7GWMASaVBNpyrEG4DBj5TSrqKcht+ZgzkcVC4kRBImMGi9VlydoWc4mgLpAf5hmlWxpaGg42yfQCmMqXQBmfUdqnayPC3DJNMtQYBgRFMmRkndMfpLSISzGYHpVppgWtSqq05qha45cqBEVZ9OcPaZWaT2E5/wCqWafZbBNJ8S1UwMATAEjmvS/4fPaXS6u5EuXGT9K8xsI2/BAVRmtx8C6hlbUWV8wdN0fSvO8q1G0eio84M1nWL2muWilwqWPAiaw199Z0rWi/pd8DOxgQGHtWr6R0vqWu0us1yX7di1a3Za34jvtHABwBWTX4lvXNcem9ZsJcU4LosMnftg1nhDJXJq0LDhF8Ls9A6D1u1r9FuJIvxDIcEGrBrTHTi4V5M/Ssf8LB9L1E6cKrhz5GGZHY1uNXdNqwRdAGIgGjGV3fSI5sf450vYF1DqKaS1LFRA7msV1PqnWup3Cuht3BZBy3Aq/+6v3gdQ0pMhScTRPUHRLKqreDZkA7BLOTwoHrSKbk77HilDVHn9/ourdp1eow3zeeTVx0b4Xtau0/2fUXFdeCTgmrHqHWen9FvLpuodKvqSgb7wruIPqKls6rQ3LA1/Rbu1o3NYIiR7VSfNLbKqba0u/YPoxqtDfOi1oJDDysRINV3V9GbNu5yMz+Va8dS0fUdHDuvixx3BrG9T1lw77Fw7wpMH1qSS5XEEObbtUZHW7X3Cc/SqDVEJdDhAZEZ4P5Vp9dZgSYx/tWcvqHbbwASMD3r1sEtEfKjcS16NYFnSG/cGGO0g8Gu6rp+j1KEG2FuEYYCnBmPREt21JDXMt6VNZbcrqRtYLIkRUpSlycrL48cOCi0Y69au6TUPZuZCnFPgLa+XG7B/z8qN+JbZR7F4T5htP5VWG6blvYBJPEVuhLlFM8fJFQm4k9txCnaCRgmJxRdlNpVGIyYyYgUPssJasPYuM14qfFtlYCGcQZzIqa3bZiCpDNgACuZysJ8Z1x4O6MTHP70qIFpCASyz+X96VIW4A10uSxzJgCq/UWt0Fc9oqwuBj5UM44FNVGKG4NsA7ckTn257UE6GklLQNp94thWERwDTNWnggCArt2Box7SLaNxnAYgwv+39aAvKz3C7PMEDJ9hRW3Ys9KiKxb5LETBmasOn2Szl/lBwJxQ9i0zs1tTAwTPpVlbPmFtTheATxXTYMUd2EWka3fa2SpO6CymQRx+leg/wAPNCL96/qD8qrsA+vNYDTAC6wIDT7+9epfw8AHTrxAz4pMn0ivP8l6o9JNxxOjU6db2mtsiGLZ/COCPpWZ1Xw3olvF9Pp2Zi07S0L9CBWnd57j2rgVEl2OAJqH429RejPGbi79gvw3oFs6hwyqCnJX1PNM+KNWVdbacbskVZ9OIWy78FjP5VQ9TtHUaolVnOKE/hhUV7DB8svKQPZuor20ZAx9T2rQ6DSWbeu/8iTvuR5VYSE+npVPpenE5aRjE1caYPYtgRPrTeK+L2gZmn0yt+OeiW/iK2jK6qdylgxHI7g81mD02zoLFvS2X33FYkOhOJ5zW11Ts8+RgPaqXUaNr90C2pUH5iaHk5JTY/jvgqYN0zRJIIuMSVJM9hVN1xLa3WXaFAJgxW0s6UWUCrxEYrE/EULqmkhvNwDUcdqRaM+UmzPaz/TLTkLWY1UpfGxTKgkkc1pdcfKduRGBFZq2De6ggORur1MGk2Jm3SLK9cbSae21szaYDcvNE6PUeLZeSPJwe8UN1VPKtsHaGAj3rmhttb0dyQA9yFURnmlpONjSbjOl0AfETF7di2ADJLQOwqmRIlVXcSDPt71ddRIu6plGUspt5980IQFaUwfYRWrG6ikedmhym5DLGllVMEyYbbRaKlsAqzSBgx3pivcIAMgdveuKxKwSPpRdsZKK6CAUIBxn3pVCLYjk/rSrqDyHMZOAIkxBE11tj29zHaYMwOKYxW0Sjz58EECRTE2pbZd8sQBMRAz/AMUKET2OuhL1wokgRgn2FN0mmE3LL290XNu4A49/2pKSr4+n1HeuJqT4bKRJYiSfaim0FpNhGit3H33AoURtCx2rhUg7o4z+/airFxNjMxI4kDvSsWVuYz8rMQe2P71Jt2y6gkkTaBcF907mAI4x/wB16V8B3FXRXk3RLSO/Irzq1aCk2wo8o5BOTFbL4PY27rA4EDcBWPyv62asauDRvLO64e5ApmuZdq2RktzFEI9tbW4YFVPU7d0gajSIbjoCDiT+lTtRhS2zLFcp7L+zZZrPkAjiqa6fC1JtgS84k0rfxLZ0mkVbgYsBBEQRWd1fXrQ1H2i6CouGVJMGKnmnGaXFFcWHI27WjYq/gonj7QCYkUZbI7QR61kL3X9NrtCLVglnJCqveautLqSgW3dMMFz9aOLPxdUJkwyS2XBAIoe6qLmKQvqU5mq3WapvEUbgAT3MAfWrZs0VG0ShBtjtfqha0ztMe1eadU1Hi6lxJ5PNX/Vuol5Ack5gCslduEsTJBPtUMCcpcmboQ4qgTW3iE5iKqOn3N3VLThRsDSPciiuo3fKyEkzMwar7DKly0yMSVaSvcV6UV8WRyyqaNFcsK2ue8yhlJ8ikYFB6zULpw5ZQX4QUYdQtq2LjiQOxMDisvf1Ju6kyCWnM9h6Cp4oOT36K+TOMFS7YiCwYkqSxkwODXFjduZsTBHtXLjBRhsntSsqzECR7zWxdHlSe6HvO6ciR/SnW0BuARg4j2pDyuWUEERFOARbUqT4u7IIwR6zQHWuzmy3/i0q5uY53RPalXUw6O3Sn4lBcDGTmobPmOfKQee8UtwLQT5uIrpZQJMYP7VwqrseZJO2e/5Uy0AXAJ7flUiX0csm6SRx6+1dtrvYEpsPqRig9DR+TtBGmOFyyiZMHPaiLYQI4Kt4hA2ERAM5kfSorSwh8mR3B4qaxBueaTJBbkVJs1JaLDpyqbg3IH3Rith8OW9usBCwgAwc1l+kK4uLctpJBmT2/OtPodRsvW1TzXWB3NOAawZ3bNKfGJoep9UFlCbQwOS1Q6X4kVLJ22QqqCGZjBNUXVtSNLaZrsEK8CqzXdZs2lNq26+G5yfXFZ8cJ3aIvg1SRreo9b6f1e07mzsvoJFxAJJ9PesfdPiX0fVW7zW2aMrnH7UF8Pa/7Jdv3bo3jlQatepfE2n1emFnwvOpBB9fWKs4yUneysJSgqitBvTuo9K0F1Tc02ZgF+Sa0F3quh1ebV8Wrq/KGOG9pryvW3z9rF1CdrZAng1Fb191FUs5KDB+vamfi8laYkpJy+R7DpNfuAU5M4NBdV1G6WER6TWZ+H+vpqbYtXPK5GDPtRusvlFXdxEk1jeOalxY/BJ2ip15PiyxxVLqbrKr3Dj0o3Xarzx3JmqHX6hm8oMgmvRwwY8pcY2wHqF83CIGZnPeoFcbt0wxzgVI77tygQwA20G153ZQzADgSa9CK1R5Oab5WXGvvNd09hA2HXzDvIoJVXDLO4GZipLcuqWysqVG0+4ninqsW13YMZnvSL46KyfJ2yAyTtcZPtUltggUsoaP3rpG2czn1pjkbJAP8oNMJSWzqkbwCQQRyO1Ot7XY7hMfkaitmZABn69qlWQCBie31o0I27DE0ysitKZE8f8ANKmLq1VQvlwI+WlQ2U0VTLF11M7pxA5zTdVPi7WkQOKNBG4bRn/ag9WpFwvtMNxTJ2yDSUSEFAVKkzVvbe0SqhXMDme9VtiwWdWKkKBOe9WVsQ5O4E+goTZXBFhVqMxJiMVIgHiwkqoye5qK2wCgyQfT0qS2ZudySY3A1BmqNml0l6zprNtEg3WAMBZgevNTtcOitNqnYhiIWcRPtVJZvh+oFzO1SFj0o74n1QvdOi3AbcDHeM1jcLlT9hyTY/qV979kW3YFSgK/WqtbKai4uxu8AsPzmmPrhdtWRbxttgH61cdH6Q+reCYQSS08U39IjY+MXch2m6JrHseNacMpjkU7U9B1iq9wNaJXmBgVaHVv0a0dNdhkjysP60Pqup3r1uUBCMOQKy8stmhZ29royms0t0vBZNw/lkUFbRbGpW1fG5CQYHbvVvdG1jJMt61WvH28s4wF/pW+Em1RPMlXJDdO7WCt9DADcD61on1qmyhucHvMQayF66wI2SFyauxcS7pbYuEBmU494rskE6bJ4pWmiPV3tztDZE8/rVbq2DIjCdwMjGDTNZfKFCMDG6mNcEkg/KSQKtCFE8mVdAl24rENIBIMz69qEdJUE47xU+ottc3MOOaGibY9a0x6ME3bLnRozWLLSIVQCOME1ITEhvwgTFANqTp1s8/6QDfrT7OsW+5GBuqfF9lnNdWTO42yFxuxiogIYAkhfUURqLbIziT5Tg9iaiNuSXP6f71yOf7HIgW3u2zPeusQQwUrmDinABBAMjOR3pllTuIAGZBP17VyOdeiZbUgEbRjvNKp1VwoAeABxSrhqALoggxBHr6Um+9UCIImM0Puu3C7qhIXOOwou2JTxD8pHFc9EoK2RlmlN6gxj6U+wPDBKmdzfpTihBEFgZ7SJECn20IJlRgcTSt6LR7JVUnmRNSWxLqTIWcwa7bEAI8gc/8ANTaXYb5A2qpJiRJFSb0aYj1L2Ed1A2AruM8SSBRGqtG5pxcmQqiTUNjR3dXq99xjs5H1qw1gQkaeyN27BqUpK0Skm2U3QbJvXyhA2iG3RkVt7Oq0+ktuoveECuW9ap9N0v7Fp1dAS7mT/aq7qN03JdmZkB7YpZf5J2hG9Uae9dt9YUkMcpsQ957/ANar/iW9b0Ol0+gtsN6qA2096zVvrV/TMVs2trAYmm2blzU3hqb7+I3pNH8LTt9BiHJde695yAUTIkfSobtk3fvFkwIxxU2mvKiXBbGHMccmodDcJvlSTAMQT3pkqtjym6ortWALluQAABxU9+/uW0qhQEUxH4j3zTOpEm5dHLcD9agB3IquTJTBqyVpAT0DPdW4RuXcsgkUwMttGQT54JaJIINKyp3PJELH71y+pRUwJ2nvV1rRmlcthOv8FLtw6VSbD5XcIIoGwu+9Cjv+tMt6kxsYnaTgUXpbBGqzEBQwIPtNdVdi2m1RL1qzbW3uSJBA9hVMjm2wYcjtWj1ih7DtfdAba7gjZJMgRjI5P6VnrxQ5tNIKjcIiD6U+NfHYmd3O0FabV+VfEeRuMp34o62dzKFIzn8qokBG4K1WPT7ypc2XTMjB5iulH6Bjm26Yb5hbYkfSK6RPODtEe+f+alndbAiQDuAI9ormw7A0gxxE81JGmWhpuNONsfSlUgtNGFEUqNnAj2nsXmUAgzGKNFtPCQQd0ElZzNRXCAGkSAZmeZrgLMw2SpJ9eKV2wxSRNZTyj8IPYinAlcGI4M4io03Lchmk5z6j/DTkwACssCfNOIpGUjQVa2+XaYOc+h/6pWGCsGUCQAcDMzTLcOCqwR27GakRCCCoO71BmkaKKbssrLvdBFogLO3sIJ5NW3T9La0yliu524Pt6ms7p7ot2wATuY+Y+tXGm6hBCsRAaM1nnGugZLYXqtVcIcs227wAOBNZzV2dztuYbcRHAFWOruh9SQQQiqbjxzArOXNQ1664TCTIUnt/3T4osg1sYyAblwGkQQc57U1AwthFY4kmDzS3eJqBAGDx+VWeg0K6i5ZUxt+Zj7dqu3S2NdIi37bIzG0cxzROhs/cG4pBIyR9anbSm+20BVDTt3cCp9F91Z2PtBkK31FRlLRyd7Krq2mdvvEQlokEelVlwg6cRyoitHr9QgcBF2lAZjvHes7q2UXLhHyn09ariba2CbaRWruK3HWZESF/rUmoebefw8fSkxXa7DDRBpy2WfTgwCGGM1pZCN1SAbVs3L6lBgsOeKuNTfGhsbCDuYevJqAi1olJukblMgTlqB1V59UpuXbwwfIhYmATmjTm/wBAbWOP7ZGt5mF4tJLrnPuKYAIJg0kAjytBODmuuwZypJieaoZrHOJHlB3GkktkiCDzTVHuYmuyZIAmuCmH6PW7G2OSUGKsw6tBRpWe3r9KzvywO/0qWzduWX3AkcHOanKH0VjlfTNBNvuDPsTSocdQtkAtYz3zSqfBmjnD7H7N24tmBmfSnp5RuWVIHAroBBnfMiAkAAU4D7zaRgDIilsbshYsxRoBBE+9dJbyFFXzehp9mWMgEFvT/PpT9ks0EBRty+KVsdHEJDggGfbtRBZ90sTJ8xk/70Fq9ZZ09zZbUPcA+oJqtbU6i9cLGVWcr/LRWNyFeaEX9l3duKCuzLdzECibWptmC2RukgHvFZxL9xrgRrpCLwYqT7ay5fCnOORXPDYv8iLezRXLrfY7rljL2lE+26qYnw9xjHIzTPt+62EYMFPc9q4GDqQTOMe4oRg46G5RfQRp4N0Ngs3PtirbplwIytyhkQDmqS3vaGQMRvjHOamt3rltfDYEqDIaMgUJRs6rL1NYljUBcbAZE57Yp2t1KDVE2sLMwOwNZ9tWCZY5JwaV3WttLg5J2wew9aT8TbDaih/VdWrX7gTaFHEjNVN2+SGAjNc1d5rjs3mjkzUVlbbqHe6QZyI/rWqMOKM8p26RPY073mM8dz7URqtdp9MRbtgMba+VRxPvVfd11za1q3IXgkdxQ6gAMWkk96bhbtivKoqoj77PfuG9eYFnJJjtTGIwAAAAR+VOb5SpbOI9OK4LTbZz5jVOiDtjEbawniZpwFtpJY7iaaUYnbEn0FO2gCf19q4A9EECPc5pWwN0mPSmkYXaSZFGaHp1y8yk4Un1oN12FRb0iO/tKblC8xgV2zp3uEmCB2mrZunot4QJUkQR3om4lmypO6AMKDyak8n0aI4H3IBXSYH3w4/lpUX9r055tye5mlQ5TKfjxiW4GRgZERGZyP8ADXYVIZTkwCT2polcgMBPcVGjrcvbWMIO5FToo3SEdaiMG+ZgJHpQeq1bugR5ChZCAROK7rlWz/pOTIiaBuh1ZVg5AOarGK7Ms8kro4b0wdo2gwJrquxUKvykmoiGVRJ8sk7SakRjiVEcgTVCQ6FU44OKa6zJBJHb6VNY2m6Fc+Uggk9jT2shWgZ9ByaFjcbBnN3aokRP81PV3KBWwOJooWdu1tsn8IB/tRidOU2w9+VVckA8/wBu9K5pDrHJvQPYvG1bXadzscbsQB70Nd6jcZmHf9cUbrtPbupKDYIgfWqb7PcDsgEwcmO1CCi9jTlOOkTXdQp2tmRn0g125c32hAODx+VBwdu0nvxNOgrET9KpxRBzbGtefIP6U3cx4wDmBxTwpZziJqW3aMiCM9qa0LsarwCrCG+lcHOeI4pz7S0sTNcI2HbGR6UAnLkbuB+tJXARhsBJ9eR9KTwFHck8envTlVWgKSWPoK4BERLYM0VpdHdvmEXnuasen9I+W7qCUT0OCauXfT2ECglLaASTGalPLWomrF47auekAafpVvTbTcAdufb/ADmiwbVlQEgNBx61WavqO5yum3FfUigVZ1G4uSV96RQlLcmUeWEdQRdam+xCqEACj5p5mgbxDMJafWTTtNqQ7JauHvM8EV3amDu3LMzFFKhZy5LQzaTnH6UqmFhYH3xH5Uqe0JTCUG/5vKgOST/ShNQPB1IuJtNkGFAmGE96bqrzu48MxbQGRxJqN3Bskb5ERtJ+U+tTUWUnJdINvi1fRFC/MeVzGarLsB17dx7wKd4o0jsCTAggCiVRb9vAECSuc5zTJcRHU/8AoALbXUCHiZjj86cumuK2wgrj8WKmAllWTuHf1p922pYgDMYM5pnImo2V5VvEAjk0fo2v3bioAACAD2EV1NEfmjdGalvXk0qgIJMYxSylekWhj47l0Hwmmhny57Hmo7+p3hmaSCIAnAqvt3nvvuuEEDGRild1O1wIO0AiexNIofY7yKtdEqvb8TYo5IzOAaj1uj8NGuW9wJxIPIqK26hi5Xvhewq70+zVW4CySMAZzXSbhsMEsicWZY2ROTwO1d8IKPxbjxVjrdM2nc4bZ6DtUQUOQd20gTJ71VTtWZ3ip0wGDIiZp7K9u2C6MA48hIgMAYMV24ud0DbXHuAqAdxCCFE4FOiEiB8n+1NZvPuXGanglMLJPBo7T9JYqrX5VCJ+ornJLsaOOUugOzYu6l4GT6elaDp2hs6S14hIN2Zkjim27lrTWFtqoVVzjv8AWgtV1RvOLf4pzJAFQk5T0ujZGEMS5PbDdd1BbVzfG/bwIxVZqdUL5a2UG38Ik+U1ECXQlllyYk9qcLZLl1BIGDjvVIwUUQyZZTYTtXw5tqn3agx6n6UP4bNtIHlnM+po4ol3S6fTpYW3eQsz3SxBcGIB7Y/rTLdm5EqhEtAJP60bOUfsHew9vbMqYEQO1E2tvlJJKHJMd6ltpdvILlzedxIQfSk1kqluJBKyAT7mluxuKTsl8IrjxOMfNSpodFEG3JGCc5pUKZS4gFxiF+WN3vigrl1nY72k4zz7Vt738Nvixkj/AMRdxgQyn+tBN/DT4uDeboupPuCpB/enSMrZlb7C8rbSFAEgHvUvTbxRwjNhgQRxFak/w1+K9h3dFvjOIAP9aT/w8+Kdylui6tmCgeVI4rn1QVp2Vy2bTHeCNwiQDUl8i3bBYqMYMg4owfAnxfalk6NrY9PDpt34I+Kivm6Rrp5xZJmp/jbfZdZopaRn73UHZ9ln96i0w8S6PEYFjwSZirxPgb4nIG7oWvBg5NkzRvTvgjryuDd6Nr0K8zpzTtKK0SjKU5bZWLYFm0QIVj61UhC5lyYDTHaK12s+FviCZt9I10FuPAb+1BXvhXriqqL0bqO5TyNO0EfpSwTK5GnpFQbZewp2j5v0qfSXH090KD81HH4a62lsT0fXhhmfs7f2rh6F1cgk9L1qsv8A+O2f2rpRtCwdOwjULa1CKSskAhgOJnt7VRXtO1liHYbiZCnAj1q90fT+poRbuaDWDdncbD8/pT9X0HWX7LK2i1RaPKfCYR+1SjcHT6NM+OSNrszCKHIJ2yBiaQ05usFVNxmMdqtR8O9RthZ0+oCxkeE0jP0qysaE6XTXPE0t0OY2uQQFzmRGapKddEoYeW2A6Lp9rTqWuvuaJAGQD7VFrb6pKzkiNopazUXizpatOOT8tVzq73WG1vN2oRg3uR2XLGPxgRNqrzllRmVCcgd64zhVUGCZmUOZp502YBO6IApo01wQdpn+tW0Z9nBdd7m9yYMTntRfjgI0KpB4BGQT3ptvTgwCuI7U42pcrBzStoZRZxW8NZCkqflg0mdi/mjzAfT6CnorqjRyIH6104GAuD6c8VwX2MS6wG1t2yS0CME0nu3Cy+aABANcIbacfrTgpLINmAJOK6g2FBLzAHemc/6lKo/L6H8hSrjqP//Z"/>
          <p:cNvSpPr>
            <a:spLocks noChangeAspect="1" noChangeArrowheads="1"/>
          </p:cNvSpPr>
          <p:nvPr/>
        </p:nvSpPr>
        <p:spPr bwMode="auto">
          <a:xfrm>
            <a:off x="63500" y="-11096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8" descr="http://3.bp.blogspot.com/_-Qnopyq_sDE/TUO9NLi9uVI/AAAAAAAAAcg/ikGAtHfmIkQ/s400/image73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453" y="304800"/>
            <a:ext cx="4855547" cy="6296026"/>
          </a:xfrm>
          <a:prstGeom prst="rect">
            <a:avLst/>
          </a:prstGeom>
          <a:noFill/>
        </p:spPr>
      </p:pic>
      <p:pic>
        <p:nvPicPr>
          <p:cNvPr id="44042" name="Picture 10" descr="Ferdinand Magellan (1480-1521)">
            <a:hlinkClick r:id="rId3" tooltip="Portrait of Ferdinand Magellan, copy of a painting from the 16th Century. Naval Museum of Madrid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3200400"/>
            <a:ext cx="42291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pPr algn="ctr"/>
            <a:r>
              <a:rPr lang="mk-MK" dirty="0" smtClean="0"/>
              <a:t>Магелан тргнал на патување со 5 брода-251 морнар</a:t>
            </a:r>
            <a:endParaRPr lang="en-US" dirty="0"/>
          </a:p>
        </p:txBody>
      </p:sp>
      <p:pic>
        <p:nvPicPr>
          <p:cNvPr id="50178" name="Picture 2" descr="http://www.mainlesson.com/books/ober/magellan/zpage1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40847"/>
            <a:ext cx="7143750" cy="4549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2800" dirty="0" smtClean="0"/>
              <a:t>Од сите бродови патувањето го завршил само еден </a:t>
            </a:r>
            <a:r>
              <a:rPr lang="mk-MK" sz="2800" i="1" dirty="0" smtClean="0"/>
              <a:t>ВИКТОРИЈА</a:t>
            </a:r>
            <a:r>
              <a:rPr lang="mk-MK" sz="2800" dirty="0" smtClean="0"/>
              <a:t> со 18 останати морнари меѓу кои не бил и Магелан</a:t>
            </a:r>
            <a:endParaRPr lang="en-US" sz="2800" dirty="0"/>
          </a:p>
        </p:txBody>
      </p:sp>
      <p:pic>
        <p:nvPicPr>
          <p:cNvPr id="46082" name="Picture 2" descr="http://7art-screensavers.com/screens/3d-see-voyage/3d-see-voy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01000" cy="5660136"/>
          </a:xfrm>
        </p:spPr>
        <p:txBody>
          <a:bodyPr/>
          <a:lstStyle/>
          <a:p>
            <a:r>
              <a:rPr lang="mk-MK" dirty="0" smtClean="0"/>
              <a:t>Дали патувањето на Магелан докажува дека Земјата е во облик баш на топка?...или...можеби...</a:t>
            </a:r>
            <a:br>
              <a:rPr lang="mk-MK" dirty="0" smtClean="0"/>
            </a:br>
            <a:r>
              <a:rPr lang="mk-MK" dirty="0" smtClean="0"/>
              <a:t>                </a:t>
            </a:r>
            <a:br>
              <a:rPr lang="mk-MK" dirty="0" smtClean="0"/>
            </a:br>
            <a:r>
              <a:rPr lang="mk-MK" dirty="0" smtClean="0"/>
              <a:t>                            </a:t>
            </a:r>
            <a:endParaRPr lang="en-US" dirty="0"/>
          </a:p>
        </p:txBody>
      </p:sp>
      <p:pic>
        <p:nvPicPr>
          <p:cNvPr id="1026" name="Picture 2" descr="http://images.clipartpanda.com/township-clipart-ncBXooAB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70512"/>
            <a:ext cx="2209800" cy="2658888"/>
          </a:xfrm>
          <a:prstGeom prst="rect">
            <a:avLst/>
          </a:prstGeom>
          <a:noFill/>
        </p:spPr>
      </p:pic>
      <p:pic>
        <p:nvPicPr>
          <p:cNvPr id="1028" name="Picture 4" descr="http://www.clipartbest.com/cliparts/MTL/GeR/MTLGeRX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14354"/>
            <a:ext cx="1905000" cy="2667445"/>
          </a:xfrm>
          <a:prstGeom prst="rect">
            <a:avLst/>
          </a:prstGeom>
          <a:noFill/>
        </p:spPr>
      </p:pic>
      <p:pic>
        <p:nvPicPr>
          <p:cNvPr id="1030" name="Picture 6" descr="http://www.austingutterking.com/images/smiley_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293914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62400" y="32004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latin typeface="Segoe Print" pitchFamily="2" charset="0"/>
              </a:rPr>
              <a:t>јаболко?....</a:t>
            </a:r>
            <a:endParaRPr lang="en-US" sz="2800" dirty="0">
              <a:latin typeface="Segoe Prin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32766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latin typeface="Segoe Print" pitchFamily="2" charset="0"/>
              </a:rPr>
              <a:t>круша?....</a:t>
            </a:r>
            <a:endParaRPr lang="en-US" sz="2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Каква  е формата на нашата планета?</a:t>
            </a:r>
            <a:endParaRPr lang="en-US" dirty="0"/>
          </a:p>
        </p:txBody>
      </p:sp>
      <p:pic>
        <p:nvPicPr>
          <p:cNvPr id="2078" name="Picture 30" descr="http://blogs.elca.org/hungerrumblings/files/2011/04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26" y="1905000"/>
            <a:ext cx="6675474" cy="490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/>
              <a:t>Космонаутот Јуриј Гагарин е првиот човек на планетата што ја видел од поголема височина топчестата форма на Земјата во</a:t>
            </a:r>
            <a:br>
              <a:rPr lang="mk-MK" sz="3200" dirty="0" smtClean="0"/>
            </a:br>
            <a:r>
              <a:rPr lang="mk-MK" sz="3200" dirty="0" smtClean="0"/>
              <a:t>1961 г.ја обиколи Земјата  за 108 мин со вселенски брод Восток.</a:t>
            </a:r>
            <a:endParaRPr lang="en-US" sz="3200" dirty="0"/>
          </a:p>
        </p:txBody>
      </p:sp>
      <p:pic>
        <p:nvPicPr>
          <p:cNvPr id="52226" name="Picture 2" descr="http://www.ucebnice-dejepisu.ic.cz/img/r/big/jurij-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02267"/>
            <a:ext cx="2219325" cy="3255733"/>
          </a:xfrm>
          <a:prstGeom prst="rect">
            <a:avLst/>
          </a:prstGeom>
          <a:noFill/>
        </p:spPr>
      </p:pic>
      <p:pic>
        <p:nvPicPr>
          <p:cNvPr id="52228" name="Picture 4" descr="http://www.inyourpocket.com/gallery/Yuri-Gagarin-Moscow--_7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71899"/>
            <a:ext cx="38100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Восток</a:t>
            </a:r>
            <a:endParaRPr lang="en-US" dirty="0"/>
          </a:p>
        </p:txBody>
      </p:sp>
      <p:pic>
        <p:nvPicPr>
          <p:cNvPr id="53250" name="Picture 2" descr="http://www.universetoday.com/wp-content/uploads/2011/04/vostok1-launc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25" y="257729"/>
            <a:ext cx="5514975" cy="6371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mk-MK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дали ОБЛИКОТ НА ЗЕМЈАТА е идеална топка?</a:t>
            </a:r>
            <a:br>
              <a:rPr lang="mk-MK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mk-MK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mk-MK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www.answering-christianity.com/earthshape_2003041711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976" y="380999"/>
            <a:ext cx="6389824" cy="6210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95600"/>
            <a:ext cx="2590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НЕ!</a:t>
            </a:r>
            <a:br>
              <a:rPr lang="mk-M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mk-M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mk-M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mk-M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Формата на Земјата е елипсоидна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Здружение </a:t>
            </a:r>
            <a:r>
              <a:rPr lang="en-US" dirty="0" smtClean="0"/>
              <a:t>“</a:t>
            </a:r>
            <a:r>
              <a:rPr lang="mk-MK" dirty="0" smtClean="0"/>
              <a:t>Рамна Земја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Прочитај на стр.74 и 75 од учебникот по прирони науки за луѓето кои и покрај сите докази верувале, а некои и сеуште веруваат  дека Земјата е рамна плоча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000" dirty="0" smtClean="0"/>
              <a:t>Денес никој не се сомнева каква форма има Земјата ,бидејќи постојат нејзини фотографии направени со помош на вселенските телескопи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4" name="Picture 4" descr="http://4.bp.blogspot.com/-n4orA6zDLO8/T0PRAbz_vmI/AAAAAAAAEZQ/zUEnDS0MDKg/s1600/Hubble+in+or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943475" cy="4460151"/>
          </a:xfrm>
          <a:prstGeom prst="rect">
            <a:avLst/>
          </a:prstGeom>
          <a:noFill/>
        </p:spPr>
      </p:pic>
      <p:pic>
        <p:nvPicPr>
          <p:cNvPr id="35846" name="Picture 6" descr="http://www.kunstgalaxie.de/shop/imglarge-+Hubble-Nasa+Earth+1-HUB1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cse.msstate.edu/~swan/teaching/2005-1_CSE-8433_AdvCG/CSE-8433-Best-of-Spring-2005/Ketan%20Mehta%20--%20Earth%20and%20moon%20Hubble%20deep%20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1"/>
          </a:xfrm>
          <a:prstGeom prst="rect">
            <a:avLst/>
          </a:prstGeom>
          <a:noFill/>
        </p:spPr>
      </p:pic>
      <p:pic>
        <p:nvPicPr>
          <p:cNvPr id="5" name="Picture 2" descr="http://www.cse.msstate.edu/~swan/teaching/2005-1_CSE-8433_AdvCG/CSE-8433-Best-of-Spring-2005/Ketan%20Mehta%20--%20Earth%20and%20moon%20Hubble%20deep%20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1"/>
          </a:xfrm>
          <a:prstGeom prst="rect">
            <a:avLst/>
          </a:prstGeom>
          <a:noFill/>
        </p:spPr>
      </p:pic>
      <p:pic>
        <p:nvPicPr>
          <p:cNvPr id="6" name="Picture 2" descr="http://www.cse.msstate.edu/~swan/teaching/2005-1_CSE-8433_AdvCG/CSE-8433-Best-of-Spring-2005/Ketan%20Mehta%20--%20Earth%20and%20moon%20Hubble%20deep%20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1"/>
            <a:ext cx="6858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Како ја замислувале луѓето Земјата во минатото</a:t>
            </a:r>
            <a:endParaRPr lang="en-US" dirty="0"/>
          </a:p>
        </p:txBody>
      </p:sp>
      <p:pic>
        <p:nvPicPr>
          <p:cNvPr id="4" name="Picture 6" descr="http://parterre.com/wp-content/uploads/2009/06/earth_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641872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441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Како ја замислувале луѓето Земјата во минатото</a:t>
            </a:r>
            <a:endParaRPr lang="en-US" dirty="0"/>
          </a:p>
        </p:txBody>
      </p:sp>
      <p:pic>
        <p:nvPicPr>
          <p:cNvPr id="4" name="Picture 2" descr="C:\Users\Kire\Saved Games\Desktop\Soncev sistem i na[ata planeta\320269_com_flatearthsoci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4267200"/>
          </a:xfrm>
          <a:prstGeom prst="rect">
            <a:avLst/>
          </a:prstGeom>
          <a:noFill/>
        </p:spPr>
      </p:pic>
      <p:pic>
        <p:nvPicPr>
          <p:cNvPr id="6" name="Picture 3" descr="C:\Users\Kire\Saved Games\Desktop\Soncev sistem i na[ata planeta\Final-Front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4267200" cy="2590800"/>
          </a:xfrm>
          <a:prstGeom prst="rect">
            <a:avLst/>
          </a:prstGeom>
          <a:noFill/>
        </p:spPr>
      </p:pic>
      <p:pic>
        <p:nvPicPr>
          <p:cNvPr id="40962" name="Picture 2" descr="http://www.3dhifi.com/pics/earth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53789"/>
            <a:ext cx="4876800" cy="260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667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mk-MK" sz="2400" dirty="0" smtClean="0">
                <a:solidFill>
                  <a:srgbClr val="FFFF00"/>
                </a:solidFill>
              </a:rPr>
              <a:t>Аристотел 322г.п.н.е сметал дека Земјата е центар на универзумот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mk-MK" sz="2400" dirty="0" smtClean="0">
                <a:solidFill>
                  <a:srgbClr val="FFFF00"/>
                </a:solidFill>
              </a:rPr>
              <a:t> и дека има облик на топка т.е сфера.За тоа дека е сферична имал и докази.</a:t>
            </a: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/>
              <a:t>1.Сенката на Земјата врз Месечината е кружница</a:t>
            </a:r>
            <a:br>
              <a:rPr lang="mk-MK" sz="2400" dirty="0" smtClean="0"/>
            </a:br>
            <a:r>
              <a:rPr lang="mk-MK" sz="2400" dirty="0" smtClean="0"/>
              <a:t>2.Истата ѕвезда од различни делови на Земјата се гледа различно оддалечена</a:t>
            </a:r>
            <a:br>
              <a:rPr lang="mk-MK" sz="2400" dirty="0" smtClean="0"/>
            </a:br>
            <a:r>
              <a:rPr lang="mk-MK" sz="2400" dirty="0" smtClean="0"/>
              <a:t>3.Кога се приближуваат бродовите кон брегот прво им се гледа ј      јарболот</a:t>
            </a:r>
            <a:br>
              <a:rPr lang="mk-MK" sz="2400" dirty="0" smtClean="0"/>
            </a:br>
            <a:endParaRPr lang="en-US" sz="2400" dirty="0"/>
          </a:p>
        </p:txBody>
      </p:sp>
      <p:pic>
        <p:nvPicPr>
          <p:cNvPr id="38916" name="Picture 4" descr="http://zebu.uoregon.edu/timages/c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05961"/>
            <a:ext cx="3886200" cy="3912109"/>
          </a:xfrm>
          <a:prstGeom prst="rect">
            <a:avLst/>
          </a:prstGeom>
          <a:noFill/>
        </p:spPr>
      </p:pic>
      <p:pic>
        <p:nvPicPr>
          <p:cNvPr id="2050" name="Picture 2" descr="http://www1.kcn.ne.jp/~h-uchii/philsci/Images/aristo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Заоблена морска површина</a:t>
            </a:r>
            <a:endParaRPr lang="en-US" dirty="0"/>
          </a:p>
        </p:txBody>
      </p:sp>
      <p:pic>
        <p:nvPicPr>
          <p:cNvPr id="41986" name="Picture 2" descr="http://etc.usf.edu/clipart/35800/35887/earth_35887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924800" cy="213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39624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/>
              <a:t>Заоблената морска површина </a:t>
            </a:r>
            <a:r>
              <a:rPr lang="mk-MK" dirty="0" smtClean="0"/>
              <a:t>многу  </a:t>
            </a:r>
            <a:r>
              <a:rPr lang="ru-RU" dirty="0" smtClean="0"/>
              <a:t>одамна </a:t>
            </a:r>
            <a:r>
              <a:rPr lang="ru-RU" dirty="0" smtClean="0"/>
              <a:t>ни докажува дека </a:t>
            </a:r>
            <a:r>
              <a:rPr lang="ru-RU" dirty="0" smtClean="0"/>
              <a:t>Земјата не </a:t>
            </a:r>
            <a:r>
              <a:rPr lang="ru-RU" dirty="0" smtClean="0"/>
              <a:t>е со рамна површина како </a:t>
            </a:r>
            <a:r>
              <a:rPr lang="ru-RU" dirty="0" smtClean="0"/>
              <a:t>што  мислеле </a:t>
            </a:r>
            <a:r>
              <a:rPr lang="ru-RU" dirty="0" smtClean="0"/>
              <a:t>луѓето во </a:t>
            </a:r>
            <a:r>
              <a:rPr lang="ru-RU" dirty="0" smtClean="0"/>
              <a:t> минатото</a:t>
            </a:r>
            <a:r>
              <a:rPr lang="ru-RU" dirty="0" smtClean="0"/>
              <a:t>. </a:t>
            </a:r>
            <a:r>
              <a:rPr lang="ru-RU" dirty="0" smtClean="0"/>
              <a:t>Ако забележиш </a:t>
            </a:r>
            <a:r>
              <a:rPr lang="ru-RU" dirty="0" smtClean="0"/>
              <a:t>некој брод на </a:t>
            </a:r>
            <a:r>
              <a:rPr lang="ru-RU" dirty="0" smtClean="0"/>
              <a:t>отворено море </a:t>
            </a:r>
            <a:r>
              <a:rPr lang="ru-RU" dirty="0" smtClean="0"/>
              <a:t>што се </a:t>
            </a:r>
            <a:r>
              <a:rPr lang="ru-RU" dirty="0" smtClean="0"/>
              <a:t> приближува</a:t>
            </a:r>
            <a:r>
              <a:rPr lang="ru-RU" dirty="0" smtClean="0"/>
              <a:t>, </a:t>
            </a:r>
            <a:r>
              <a:rPr lang="ru-RU" dirty="0" smtClean="0"/>
              <a:t>најпрвин ќе </a:t>
            </a:r>
            <a:r>
              <a:rPr lang="ru-RU" dirty="0" smtClean="0"/>
              <a:t>го видиш само јарболот, </a:t>
            </a:r>
            <a:r>
              <a:rPr lang="ru-RU" dirty="0" smtClean="0"/>
              <a:t>потоа предниот </a:t>
            </a:r>
            <a:r>
              <a:rPr lang="ru-RU" dirty="0" smtClean="0"/>
              <a:t>дел од бродот, па </a:t>
            </a:r>
            <a:r>
              <a:rPr lang="ru-RU" dirty="0" smtClean="0"/>
              <a:t>палубата и </a:t>
            </a:r>
            <a:r>
              <a:rPr lang="ru-RU" dirty="0" smtClean="0"/>
              <a:t>на крај, неговата позадина.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12064"/>
            <a:ext cx="3962400" cy="914400"/>
          </a:xfrm>
        </p:spPr>
        <p:txBody>
          <a:bodyPr/>
          <a:lstStyle/>
          <a:p>
            <a:r>
              <a:rPr lang="mk-MK" sz="2800" dirty="0" smtClean="0"/>
              <a:t>Никола </a:t>
            </a:r>
            <a:r>
              <a:rPr lang="mk-MK" sz="2800" dirty="0" smtClean="0"/>
              <a:t>Коперник-(1473-1543</a:t>
            </a:r>
            <a:r>
              <a:rPr lang="mk-MK" sz="2800" dirty="0" smtClean="0"/>
              <a:t> )полски астроном тврдел дека З</a:t>
            </a:r>
            <a:r>
              <a:rPr lang="mk-MK" sz="2800" dirty="0" smtClean="0"/>
              <a:t>емјата </a:t>
            </a:r>
            <a:r>
              <a:rPr lang="mk-MK" sz="2800" dirty="0" smtClean="0"/>
              <a:t>не е центар на вселената,туку </a:t>
            </a:r>
            <a:r>
              <a:rPr lang="mk-MK" sz="2800" dirty="0" smtClean="0"/>
              <a:t>дека Земјата и другите планети кружат околу Сонцето</a:t>
            </a:r>
            <a:endParaRPr lang="en-US" sz="2800" dirty="0"/>
          </a:p>
        </p:txBody>
      </p:sp>
      <p:pic>
        <p:nvPicPr>
          <p:cNvPr id="40962" name="Picture 2" descr="http://www.balkanmagazin.net/Storage/Global/images/2008/Nauka/Novembar/copernic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4202446" cy="489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Segoe Print"/>
        <a:ea typeface=""/>
        <a:cs typeface=""/>
      </a:majorFont>
      <a:minorFont>
        <a:latin typeface="Century Schoolbook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377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              Планета земја</vt:lpstr>
      <vt:lpstr>Каква  е формата на нашата планета?</vt:lpstr>
      <vt:lpstr>Денес никој не се сомнева каква форма има Земјата ,бидејќи постојат нејзини фотографии направени со помош на вселенските телескопи</vt:lpstr>
      <vt:lpstr>Slide 4</vt:lpstr>
      <vt:lpstr>Како ја замислувале луѓето Земјата во минатото</vt:lpstr>
      <vt:lpstr>Како ја замислувале луѓето Земјата во минатото</vt:lpstr>
      <vt:lpstr>Аристотел 322г.п.н.е сметал дека Земјата е центар на универзумот  и дека има облик на топка т.е сфера.За тоа дека е сферична имал и докази. 1.Сенката на Земјата врз Месечината е кружница 2.Истата ѕвезда од различни делови на Земјата се гледа различно оддалечена 3.Кога се приближуваат бродовите кон брегот прво им се гледа ј      јарболот </vt:lpstr>
      <vt:lpstr>Заоблена морска површина</vt:lpstr>
      <vt:lpstr>Никола Коперник-(1473-1543 )полски астроном тврдел дека Земјата не е центар на вселената,туку дека Земјата и другите планети кружат околу Сонцето</vt:lpstr>
      <vt:lpstr>Галилео Галилеј и Кеплер го поддржувале учењето на Коперник дека Земјата и другите планети се движат  околу Сонцето.  Јохан Кеплер го измислил телескопот (инструмент со кој се набљудуваат и проучуваат небесните тела). Според него планетите се движат по елиптични патеки околу Сонцето.  Галилео  (италјански математичар , физичар и астроном),кој  во 1609г.  конструирал подобар телескоп. Негова позната мисла e “ Сепак Земјата се движи”. Други негови откритија се планините на Месечината,сателитите на Јупитер, докажувањето дека “Млечен Пат “не  е облак  на небото туку јато од ѕвезди-галаксија</vt:lpstr>
      <vt:lpstr>Инструменти за набљудување на небесните тела денес (телескопи)</vt:lpstr>
      <vt:lpstr>Многу големи телескопи</vt:lpstr>
      <vt:lpstr>Докази за обликот на Земјата</vt:lpstr>
      <vt:lpstr>Патувањето на Магелан (1519-1521)</vt:lpstr>
      <vt:lpstr>Доказ за обликот на Земјата  Патувањето на Фернандо Магелан</vt:lpstr>
      <vt:lpstr>Slide 16</vt:lpstr>
      <vt:lpstr>Магелан тргнал на патување со 5 брода-251 морнар</vt:lpstr>
      <vt:lpstr>Од сите бродови патувањето го завршил само еден ВИКТОРИЈА со 18 останати морнари меѓу кои не бил и Магелан</vt:lpstr>
      <vt:lpstr>Дали патувањето на Магелан докажува дека Земјата е во облик баш на топка?...или...можеби...                                              </vt:lpstr>
      <vt:lpstr>Космонаутот Јуриј Гагарин е првиот човек на планетата што ја видел од поголема височина топчестата форма на Земјата во 1961 г.ја обиколи Земјата  за 108 мин со вселенски брод Восток.</vt:lpstr>
      <vt:lpstr>Восток</vt:lpstr>
      <vt:lpstr>Но дали ОБЛИКОТ НА ЗЕМЈАТА е идеална топка?  </vt:lpstr>
      <vt:lpstr>Здружение “Рамна Земја”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земја</dc:title>
  <dc:creator>Kire</dc:creator>
  <cp:lastModifiedBy>User</cp:lastModifiedBy>
  <cp:revision>23</cp:revision>
  <dcterms:created xsi:type="dcterms:W3CDTF">2006-08-16T00:00:00Z</dcterms:created>
  <dcterms:modified xsi:type="dcterms:W3CDTF">2015-12-15T17:42:02Z</dcterms:modified>
</cp:coreProperties>
</file>